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2" r:id="rId5"/>
    <p:sldId id="259" r:id="rId6"/>
    <p:sldId id="261" r:id="rId7"/>
    <p:sldId id="257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49C7159-7DDC-43F3-8DC8-C8554B6E3FAC}" type="datetimeFigureOut">
              <a:rPr/>
              <a:pPr>
                <a:defRPr/>
              </a:pPr>
              <a:t>10/15/2012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E4EC046-65CA-45AE-BF59-53D56686FBF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181DA-A43F-463D-8618-B771AEBE72D1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280E3-6C38-43F3-B0A5-74AF95DD6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BCC1E8-C7DC-46E5-B865-A83EF4E0ABF1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168D511-CBE1-4BF5-A4F0-416355F02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37E9A-27B9-4742-9A0E-65AE3C262CB2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3D7E0-8D74-41FB-8600-26523B202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5521E3B-1669-4F82-A074-F44BCD186CE2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D5E3A5-3C4C-4886-96ED-A6166C2F2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D3258-C918-40FF-9602-01985E9868B5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7557F-5AE1-4E1F-94B8-9B219417E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69E97-686F-47F7-8986-2FDBEB1AF609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03FC7-FD69-4867-A5E5-E31EC8B42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5A61A-DA32-46AA-BDBE-11920A448DF0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A419D-2308-4B30-93AC-7C1A8F629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DE4DD-B24B-4EEF-8D29-BF70280D9057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020D4-8A02-48B0-8DB2-48B387509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B68E5-9ADA-4969-91A9-857EAD094DEC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44194-F4FB-4564-AF71-E088F6DCE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5300E8-035B-4462-AA8B-5F4C269C6061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500AD9-A28F-436D-82D7-FDD3D5627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8E11F05-8AD3-486C-BAD5-E185D61E3300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F9509A4-AE3E-4A2D-A17C-69E909FE7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arketer.com/blog/index.php/brighter-outlook-germanys-display-advertising-market/" TargetMode="External"/><Relationship Id="rId2" Type="http://schemas.openxmlformats.org/officeDocument/2006/relationships/hyperlink" Target="http://www.dbresearch.com/PROD/DBR_INTERNET_EN-PROD/PROD0000000000250879/Online+advertising+in+Germany:+Ray+of+light+in+the+crisi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avpolicy/docs/library/studies/finalised/bird_bird/pub_de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http://topnews.in/healthcare/sites/default/files/rippled-german-fl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Media, Communication, &amp; Leisure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2403475"/>
          </a:xfrm>
        </p:spPr>
        <p:txBody>
          <a:bodyPr/>
          <a:lstStyle/>
          <a:p>
            <a:r>
              <a:rPr lang="en-US" smtClean="0"/>
              <a:t>Increase in Online Advertising in Germany</a:t>
            </a:r>
          </a:p>
          <a:p>
            <a:r>
              <a:rPr lang="en-US" smtClean="0"/>
              <a:t>By: Emily Pope</a:t>
            </a:r>
          </a:p>
          <a:p>
            <a:r>
              <a:rPr lang="en-US" smtClean="0"/>
              <a:t>Period:2</a:t>
            </a:r>
          </a:p>
          <a:p>
            <a:r>
              <a:rPr lang="en-US" smtClean="0"/>
              <a:t>Quarter:1</a:t>
            </a:r>
          </a:p>
          <a:p>
            <a:r>
              <a:rPr lang="en-US" smtClean="0"/>
              <a:t>IB German V</a:t>
            </a:r>
          </a:p>
        </p:txBody>
      </p:sp>
      <p:sp>
        <p:nvSpPr>
          <p:cNvPr id="13316" name="AutoShape 2" descr="data:image/jpeg;base64,/9j/4AAQSkZJRgABAQAAAQABAAD/2wBDAAkGBwgHBgkIBwgKCgkLDRYPDQwMDRsUFRAWIB0iIiAdHx8kKDQsJCYxJx8fLT0tMTU3Ojo6Iys/RD84QzQ5Ojf/2wBDAQoKCg0MDRoPDxo3JR8lNzc3Nzc3Nzc3Nzc3Nzc3Nzc3Nzc3Nzc3Nzc3Nzc3Nzc3Nzc3Nzc3Nzc3Nzc3Nzc3Nzf/wAARCACEAMUDASIAAhEBAxEB/8QAGwAAAQUBAQAAAAAAAAAAAAAAAwABAgQFBgf/xAA2EAABAwIDBQcEAAYDAQAAAAABAAIDBBEFITEGEkFRYRMUMkJScZEVIoGhByQzQ2KCFiNywf/EABkBAAMBAQEAAAAAAAAAAAAAAAECAwQABf/EACYRAAMAAQMEAgIDAQAAAAAAAAABAgMEETESE0FRBSEUMiJCYXH/2gAMAwEAAhEDEQA/APGmlrfLvKfbub4d1qGApCN3pQCIzSepQJcidhJ6U/dpPSgcCSRewk9KbsZPQ5E4HvKQe5ujs0QUkr/K5GbQTekobnAmVczPMrMeJzNyLrjkk3CpneVFZhEvEIfRwu9xSj/sisTyNrpt2nfpI9h97o7cHepjCiNSB7ofRxWEAt9tRfoQoOp5fKQ4e6uOpYoh98zR+UN0tHHkZbnou3OKRppr5t/+ob6eQZlrvhW319O0/YxxQX4iT4GAdSitzio6JwzLSFEiyM6qkcbkhDc8uzKJxBMpE3TInDJKQaScktwjMrtw9LIpJyEy4GwkkklxxaZLGrMdTT8kFtEx39wfCKMND9JW/Ck8k+zYtFmfCLDaum6Ija6k6KqMGkPgmYfdP9DqTo6N3+yHXHs78HOv6l3v9FyCY4nRt8p+FSdgtcNIr/lBdhVa3xU7/wABHqh+RHpcy5k0vrNM3wsPwm+uxDSI3WQ6jqGZGJ49wVAwSjyH4R/iTeK1yjXfj7j4IQgPxypPha1v7WaY3jUH4S3T6T8JtkJ0stvxWtf/AHLewVd9VUSeOVx6Ie6eRTI/QBHM3cTf3SSspCN5yDTf2ROIpIgp5TlulTFM/iMkNwqWwCdrbq0ymJOQv1RmUpvn8JHkSNGPSZcnCKjIiTkiCIDVWSwgboFlAtdxSPJvwa50kx/0CbDIKBF0YtUSEUxKjYA4KBCM4IbgqJmTJBCySRSRJ7Fhs5RmVJVMKQKRwjVj1Fz5NFlWUZlY71LLaSiByk8SN+PV2bEeIubo5WI8Vk9f7WCCpgqTxI0zqmdIzFT5w0+4RG4hTu8cLLcclzbXO5ojXu5pO3sWWaa5R0gkw6XWBqRpcOecmhq50SvRWzv9SG1LyM4xVzKNt2E0b/C9qC/A4tWbhWa2rkblvFGZiEgsN4o9dom9Jp68Fk4S1mZivbkEu4ZfZFbq5RZir25XRm4sNHLnksVfH4AJw1zh91h7KP01jTc5nqrgxGJ2tk/eYHcUrumacemxRxJRdStaNEJ0LRotF24/wu/aC+PlZL1MtslwjOdEECSNX3xuvmAgPZZOqJXCZReyyC5quPagParTRgy4is4IZCsOCE4K0s8/LAIhJORmkn3MjkcROT7nQq62MIggCk8p6E6Iz9xykAtDuo5Jd1CXuoqtFSKAUwrRpTyPwomncNbodxDLBcgmlEaU3ZOHNPYjgUGyky1yTCeyg0qYKRl5ZIBIBIFPcc0GVQrJWTpIDbDZ8E93c0klx2zH7ZzdCU4qX+oqBCYtXbIG9IMKzmDdI1DXaquWqJaeCOyEd0WC6N3RCc1h0KCWu5pvuHFOpJVk9od8dkFzVMudxUS/mLqi3RltywJbmkpl7Uk32ZXE+x2VPRHjrRxaVm3Ut48imeNMTHrMkm0ysbyVmKqidqQudHac0aMOHmKjWFG3H8hXlHTR9m+2WqMKNr/Ksair+7kHsWSEcX5roKLarsbB1HB+GBZMiyT+s7mpa5PwVn4aCNEB2FXzA/a6qm2voJCBVYfCf9FoQ4ts3U/1afsyeTiLLM9Rkn9pYy1eN8o8+kw2QaBV30czTp+l6ozDtnqwfy9a6O/OxTO2Ognzpq2J/IOyXLXyuQ97CzygxyNGYyUb2XpdRsNWAHciZJ/5cFkVmyNbCTv0kgHRl1adXiryMnD/AFZxgcpX6rWqcClY4/Y4EcCFRkw2Zug0VpyRXDGfV4K9+qe45pnwzM1aT+EMl7TmCE/0J3WuQuSWSDv52SEnVHpO7qCpjayGXlJoc82DSfYLtvYryodwyUCMlfgw2ebNwDBzKvw4VA3OVxcf0krNEErySc+Wb2QBPsjR4dUSC4jIbzK6aOOCIWjYGhRc4D2U3qn4RlukzAGDOObpQDySW0XC+iSX8nIR+jig1TAQwSnDl6zMEtBmogQA9SD0jlmmbRYaitcVWD+qmHqbReaRcZIrUUo4krNa/qiskHNRqNyq6TXjmzG68j82WjT4jUxEGOpeLcnLnmSjmjRyD1LNeFPlDbI7Kl2nxOA5T74/yWxSbc1jRaeIPHFeesm5OVmKoOWd1jvSQ/AXCZ6ZFtfhlSAKukZfmWhGH/Fq85xxxud6TZebMmBRQ8FZ3pWuG0cpa4bO+l2OwKrb/LVLmk8yHLMq/wCHTTd1NURPHLQlc3HUyx27OZ7fYq/T47iENtypdlwKCWoj9bHWTIlyEd/Deqdc2YPzdUan+Hk8IJ379AFuQbZV8Vg9of1WhDtwwi1RB+roPPrJ8k3dM4CbZeWmOcO/ZAMMtMbdlu/henDaXCagWljaL8whyNwOtBIcwXTTrsv95Ee7PMjUOHiyPsm70ea7yp2aw+cEwTNz4FY1Xsg/WJwPsVeNVirkm1RzRqr8VB1T1V6r2erISQIyfYLKnoqiHxRuH4WzG8VcMk2yZqc9UlScx4NjdJW6JF62YiQSseSRFl6W5iHBUrqCVlwybC7ymHIQBKmyNx0ukexSbDNN9EQGyUNHO/wsurAoKlusRKjVz7LzTBNciMfZQdG5viaQVHMZpdtx+suMl6ozJeqzg8gqYkKR4xllNRk3+SM2cjzLJbKUQTEKTxFFlNZtSeaI2oPNY7ZzzRBUHmpvCN3DW7yeaXeVlCo6p+36pOyd3EaneG8QnE4GbXuB6LJM/VN2/VHsAdI22V9THmyZ3yrEeO10fn3gua704cUxrHDig9KnyhG17OsbtNMP6rLp/rtPLlJG0nqFyQrhoUu8xO1yKX8OfWxN0dS6pw6Q7zmMv7JLlu0iPnKS78Re2Dq/wowwxu4K3HQRvVGmeVsUzluy1UGZbMquwthURhHIFbkIDtQrUcd+SzVqrQ/QjnG4Xu6tKtxUNvKuhjpw7WyK2ly0ClWrpjLGZFJAGOzAXSYbDTyWD2g3y0VB1Lui4CJTyuhcL5ZrJkt19plZWxuVGzFHVx7wYGlc1imxcse8YLka2XX4ViIc0NJut6MsmYDf8LGtVmwv6ZTpTPD6vAqqA5sNvZVDQVDc91e51OGQTX3mNseYWfNs3TuNwwfC24/l3t/JCPF6PGjTTjylRMUo1Y74Xr7tmIPQPhBk2VhN7MCqvlYfKB22eTbrxq0hSbFI45NJ/C9PdslHqGokOzEbCCWj2smfyeM7oZ5h3eYC+4VBwe3UG69hi2bpyyzmD4WfiOyNI4ndsLpY+Txt7NB6GeVdoU3acLrtq7YpzRvQOuOSw6rZqrhcfsJ/C2Rq8NeRGqRi7/VQc9XJsJqYz4D8IBw+p9BP4WlXD8ibsqucVEyHmrT6GpaLuiNlVkjc02LSD7Kk1D4YjbG7Q80kMgjgkqdKF6mEpiVs0pKSSzagEmpTlaESSS8vIaJLcOquxgJJLLZRBpGN3dFm1LQDkkkhIWPRyPa8WNs11mFSvdYEpJLPqBpNtpu0FEjNxnwSSWFjBQARmE+40cEkkAC3RyCYsaeASSXHD7jQMgqNWwbySSZHFbcaDonlp4nj7mgpJKqCZ1Rh9M4m8YVX6bSgf0wkktMU/YrM+vpIGg2YFgVlFTv1jCSS3YKe/JGjFno4BIQGBJJJekqexF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r>
              <a:rPr lang="en-US" smtClean="0"/>
              <a:t>Overall, the increase in internet use has affected the internet advertising market. The recent spike in use has sparked a new generation in advertisement in Germany.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315200" cy="146304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Now to see If you were paying attention…..(if my </a:t>
            </a:r>
            <a:r>
              <a:rPr lang="en-US" dirty="0" err="1" smtClean="0"/>
              <a:t>Powerpoint</a:t>
            </a:r>
            <a:r>
              <a:rPr lang="en-US" dirty="0" smtClean="0"/>
              <a:t> didn’t Put you to sleep :P)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846638"/>
          </a:xfrm>
        </p:spPr>
        <p:txBody>
          <a:bodyPr/>
          <a:lstStyle/>
          <a:p>
            <a:r>
              <a:rPr lang="en-US" smtClean="0"/>
              <a:t>1.) During which year was the 8-9% increase in internet advertising suspected to happed?</a:t>
            </a:r>
          </a:p>
          <a:p>
            <a:pPr lvl="1"/>
            <a:r>
              <a:rPr lang="en-US" smtClean="0"/>
              <a:t>A.) 2009</a:t>
            </a:r>
          </a:p>
          <a:p>
            <a:pPr lvl="1"/>
            <a:r>
              <a:rPr lang="en-US" smtClean="0"/>
              <a:t>B.) 3745</a:t>
            </a:r>
          </a:p>
          <a:p>
            <a:pPr lvl="1"/>
            <a:r>
              <a:rPr lang="en-US" smtClean="0"/>
              <a:t>C.) 2010</a:t>
            </a:r>
          </a:p>
          <a:p>
            <a:r>
              <a:rPr lang="en-US" smtClean="0"/>
              <a:t>2.) What year had a 5% increase in internet advertising?</a:t>
            </a:r>
          </a:p>
          <a:p>
            <a:pPr lvl="1"/>
            <a:r>
              <a:rPr lang="en-US" smtClean="0"/>
              <a:t>A.) 2008</a:t>
            </a:r>
          </a:p>
          <a:p>
            <a:pPr lvl="1"/>
            <a:r>
              <a:rPr lang="en-US" smtClean="0"/>
              <a:t>B.) 2009</a:t>
            </a:r>
          </a:p>
          <a:p>
            <a:pPr lvl="1"/>
            <a:r>
              <a:rPr lang="en-US" smtClean="0"/>
              <a:t>C.) 2010</a:t>
            </a:r>
          </a:p>
          <a:p>
            <a:pPr lvl="1">
              <a:buFont typeface="Wingdings 2" pitchFamily="18" charset="2"/>
              <a:buNone/>
            </a:pPr>
            <a:endParaRPr lang="en-US" smtClean="0"/>
          </a:p>
          <a:p>
            <a:pPr lvl="1">
              <a:buFont typeface="Wingdings 2" pitchFamily="18" charset="2"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Answers…. XD (No Peeking)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1.) C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2.) 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smtClean="0">
              <a:hlinkClick r:id="rId2"/>
            </a:endParaRPr>
          </a:p>
          <a:p>
            <a:r>
              <a:rPr lang="en-US" sz="2000" smtClean="0">
                <a:hlinkClick r:id="rId2"/>
              </a:rPr>
              <a:t>http://www.dbresearch.com/PROD/DBR_INTERNET_EN-PROD/PROD0000000000250879/Online+advertising+in+Germany%3A+Ray+of+light+in+the+crisis.pdf</a:t>
            </a:r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  <a:p>
            <a:r>
              <a:rPr lang="en-US" sz="2000" smtClean="0">
                <a:hlinkClick r:id="rId3"/>
              </a:rPr>
              <a:t>http://www.emarketer.com/blog/index.php/brighter-outlook-germanys-display-advertising-market/</a:t>
            </a:r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  <a:p>
            <a:r>
              <a:rPr lang="en-US" sz="2000" smtClean="0">
                <a:hlinkClick r:id="rId4"/>
              </a:rPr>
              <a:t>http://ec.europa.eu/avpolicy/docs/library/studies/finalised/bird_bird/pub_de.pdf</a:t>
            </a:r>
            <a:endParaRPr lang="en-US" sz="20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en-US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4" name="Picture 4" descr="Pope Culture Pic Q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6934200" cy="445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Online Advertising in Germany (2010)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“A new forecast from the Online-Vermarkterkreis (OVK) sees spending on Internet display advertising rising between 8% and 9% in Germany during 2010.” (from </a:t>
            </a:r>
            <a:r>
              <a:rPr lang="en-US" sz="2000" i="1" smtClean="0"/>
              <a:t>Brighter Outlook for Germany’s Display Advertising Market</a:t>
            </a:r>
            <a:r>
              <a:rPr lang="en-US" sz="2000" smtClean="0"/>
              <a:t>)</a:t>
            </a:r>
          </a:p>
          <a:p>
            <a:endParaRPr lang="en-US" sz="2000" smtClean="0"/>
          </a:p>
          <a:p>
            <a:r>
              <a:rPr lang="en-US" sz="2000" smtClean="0"/>
              <a:t>Advertisers were also more willing to use online advertising compared to previous years.</a:t>
            </a:r>
          </a:p>
          <a:p>
            <a:endParaRPr lang="en-US" sz="2000" smtClean="0"/>
          </a:p>
          <a:p>
            <a:r>
              <a:rPr lang="en-US" sz="2000" smtClean="0"/>
              <a:t>Also, the increased number of people on the internet in Germany spurred the increase in online advertising.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Internet Users Vs. Non-Users</a:t>
            </a:r>
            <a:endParaRPr lang="en-US" dirty="0"/>
          </a:p>
        </p:txBody>
      </p:sp>
      <p:pic>
        <p:nvPicPr>
          <p:cNvPr id="15362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676400"/>
            <a:ext cx="4648200" cy="46767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Reference to Graph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Because of the information shown in the graph, it is easier to see that the internet has become a major part of life for pretty much every age group. This also helps explain the increase in online advertising.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Online Advertising in Germany Cont’d (2009)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In 2009, the growth of online advertising had risen to 7% from 5% in the previous year.</a:t>
            </a:r>
          </a:p>
          <a:p>
            <a:endParaRPr lang="en-US" sz="2000" smtClean="0"/>
          </a:p>
          <a:p>
            <a:r>
              <a:rPr lang="en-US" sz="2000" smtClean="0"/>
              <a:t>This caused the trend of declining advertising budgets in Germany to pretty much disappear.</a:t>
            </a:r>
          </a:p>
          <a:p>
            <a:endParaRPr lang="en-US" sz="2000" smtClean="0"/>
          </a:p>
          <a:p>
            <a:r>
              <a:rPr lang="en-US" sz="2000" smtClean="0"/>
              <a:t>This also caused advertisers to purchase more online advertising space due to the lower cost and greater viewing audience.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Online advertising in Germany Cont’d (2008)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“By the year 2008, classic display advertising captured a share of close to 5% of total advertising expenditure in Germany.” (from </a:t>
            </a:r>
            <a:r>
              <a:rPr lang="en-US" sz="2000" i="1" smtClean="0"/>
              <a:t>Online advertising in Germany: Ray of light in the crisis</a:t>
            </a:r>
            <a:r>
              <a:rPr lang="en-US" sz="2000" smtClean="0"/>
              <a:t>)</a:t>
            </a:r>
          </a:p>
          <a:p>
            <a:endParaRPr lang="en-US" sz="2000" smtClean="0"/>
          </a:p>
          <a:p>
            <a:r>
              <a:rPr lang="en-US" sz="2000" smtClean="0"/>
              <a:t>The total amount spent on online advertising in 2008 was close to EUR 2.25 billion (2.25 billion Euros).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Online Advertising in Germany Cont’d (General Info)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advertisers have been experimenting with different kinds of video ads in response to the spike in both internet use and advertising in general.</a:t>
            </a:r>
          </a:p>
          <a:p>
            <a:endParaRPr lang="en-US" smtClean="0"/>
          </a:p>
          <a:p>
            <a:r>
              <a:rPr lang="en-US" smtClean="0"/>
              <a:t>Many companies are also using behavioral tests in order to produce more effective advertisments.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Procyclical</a:t>
            </a:r>
            <a:r>
              <a:rPr lang="en-US" dirty="0" smtClean="0"/>
              <a:t>: GDP and advertising spending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0483" name="Picture 2" descr="http://economistsview.typepad.com/.a/6a00d83451b33869e201348683a6d4970c-800w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752600"/>
            <a:ext cx="59737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Advertising on the Internet, DE, EUR </a:t>
            </a:r>
            <a:endParaRPr lang="en-US" dirty="0"/>
          </a:p>
        </p:txBody>
      </p:sp>
      <p:pic>
        <p:nvPicPr>
          <p:cNvPr id="21506" name="Content Placeholder 3" descr="http://www.aquarius.biz/de/files/2011/09/OVK-Digitaler-Werbemarkt-201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82650" y="1609725"/>
            <a:ext cx="6388100" cy="48466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</TotalTime>
  <Words>321</Words>
  <Application>Microsoft Office PowerPoint</Application>
  <PresentationFormat>On-screen Show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Trebuchet MS</vt:lpstr>
      <vt:lpstr>Arial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SCSadmin</cp:lastModifiedBy>
  <cp:revision>8</cp:revision>
  <dcterms:created xsi:type="dcterms:W3CDTF">2012-08-24T01:39:47Z</dcterms:created>
  <dcterms:modified xsi:type="dcterms:W3CDTF">2012-10-15T12:43:57Z</dcterms:modified>
</cp:coreProperties>
</file>